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57" r:id="rId6"/>
    <p:sldId id="266" r:id="rId7"/>
    <p:sldId id="277" r:id="rId8"/>
    <p:sldId id="275" r:id="rId9"/>
    <p:sldId id="267" r:id="rId10"/>
    <p:sldId id="270" r:id="rId11"/>
    <p:sldId id="258" r:id="rId12"/>
    <p:sldId id="259" r:id="rId13"/>
    <p:sldId id="265" r:id="rId14"/>
    <p:sldId id="262" r:id="rId15"/>
    <p:sldId id="263" r:id="rId16"/>
    <p:sldId id="261" r:id="rId17"/>
    <p:sldId id="264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159A5F-BFB4-44B4-A301-CA61F0287B38}">
          <p14:sldIdLst>
            <p14:sldId id="256"/>
            <p14:sldId id="280"/>
            <p14:sldId id="278"/>
            <p14:sldId id="279"/>
          </p14:sldIdLst>
        </p14:section>
        <p14:section name="Доклинические исследования" id="{A4467D01-A48D-4AC7-9401-1F89D31170A9}">
          <p14:sldIdLst>
            <p14:sldId id="257"/>
            <p14:sldId id="266"/>
            <p14:sldId id="277"/>
            <p14:sldId id="275"/>
            <p14:sldId id="267"/>
            <p14:sldId id="270"/>
            <p14:sldId id="258"/>
            <p14:sldId id="259"/>
            <p14:sldId id="265"/>
            <p14:sldId id="262"/>
            <p14:sldId id="263"/>
            <p14:sldId id="261"/>
          </p14:sldIdLst>
        </p14:section>
        <p14:section name="Лаборатория клеточных культур" id="{EF8D0EA2-B676-46BA-A0DD-A764E1993E22}">
          <p14:sldIdLst>
            <p14:sldId id="264"/>
          </p14:sldIdLst>
        </p14:section>
        <p14:section name="Экспериментальное произвдтво" id="{E5D1165E-C92D-4C32-A13A-7483393F8954}">
          <p14:sldIdLst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6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3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21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2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2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4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1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F65C-144B-4210-AB0B-B9765B892C59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D546-4C08-4258-BC41-5456BD3A5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6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37826"/>
            <a:ext cx="12192000" cy="18201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Проведение токсикологических, доклинических, клинических исследований, регистрация лекарственных средств, исследование безопасности и эффективности клеточных технологий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50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94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Лаборатория вивария </a:t>
            </a:r>
            <a:r>
              <a:rPr lang="en-US" sz="2800" dirty="0" smtClean="0"/>
              <a:t>GLP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48" y="3402319"/>
            <a:ext cx="5351252" cy="3448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0" y="557288"/>
            <a:ext cx="4297169" cy="2859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9449"/>
            <a:ext cx="4298555" cy="2860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0158"/>
            <a:ext cx="2294557" cy="3447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558" y="3409236"/>
            <a:ext cx="4546190" cy="3441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722" y="556365"/>
            <a:ext cx="3772278" cy="28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12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IVC </a:t>
            </a:r>
            <a:r>
              <a:rPr lang="ru-RU" dirty="0" smtClean="0"/>
              <a:t>система для экспериментов на мышиных и крысиных моделях </a:t>
            </a:r>
            <a:r>
              <a:rPr lang="ru-RU" dirty="0" err="1" smtClean="0"/>
              <a:t>ксенографтов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533" y="1112779"/>
            <a:ext cx="4376467" cy="2981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" y="1112778"/>
            <a:ext cx="7804720" cy="5745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533" y="4094701"/>
            <a:ext cx="4376467" cy="27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9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Приборное оснащение лаборатории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6564"/>
            <a:ext cx="7634099" cy="4148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04911"/>
            <a:ext cx="595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Автоматический программируемый биохимический анализатор крови </a:t>
            </a:r>
            <a:r>
              <a:rPr lang="en-US" sz="2400" dirty="0" err="1" smtClean="0"/>
              <a:t>ChemWell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616" y="656564"/>
            <a:ext cx="6233384" cy="4148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8616" y="4804912"/>
            <a:ext cx="6233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Атомно-</a:t>
            </a:r>
            <a:r>
              <a:rPr lang="ru-RU" sz="2300" dirty="0" err="1" smtClean="0"/>
              <a:t>абсорционный</a:t>
            </a:r>
            <a:r>
              <a:rPr lang="ru-RU" sz="2300" dirty="0" smtClean="0"/>
              <a:t> спектрофотометр </a:t>
            </a:r>
            <a:r>
              <a:rPr lang="en-US" sz="2300" dirty="0" smtClean="0"/>
              <a:t>SHIMADZU AA-6800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4386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9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Приборное оснащение лаборатории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30665" y="5967884"/>
            <a:ext cx="7980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ВЭЖХ </a:t>
            </a:r>
            <a:r>
              <a:rPr lang="en-US" sz="2300" dirty="0" smtClean="0"/>
              <a:t>M</a:t>
            </a:r>
            <a:r>
              <a:rPr lang="ru-RU" sz="2300" dirty="0" smtClean="0"/>
              <a:t>С</a:t>
            </a:r>
            <a:r>
              <a:rPr lang="en-US" sz="2300" dirty="0" smtClean="0"/>
              <a:t>/M</a:t>
            </a:r>
            <a:r>
              <a:rPr lang="ru-RU" sz="2300" dirty="0" smtClean="0"/>
              <a:t>С </a:t>
            </a:r>
            <a:r>
              <a:rPr lang="en-US" sz="2300" dirty="0" err="1" smtClean="0"/>
              <a:t>Xevo</a:t>
            </a:r>
            <a:r>
              <a:rPr lang="en-US" sz="2300" dirty="0" smtClean="0"/>
              <a:t> </a:t>
            </a:r>
            <a:r>
              <a:rPr lang="en-US" sz="2300" dirty="0" err="1" smtClean="0"/>
              <a:t>QToF</a:t>
            </a: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188682"/>
            <a:ext cx="6075287" cy="4070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285" y="1188680"/>
            <a:ext cx="6116715" cy="407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1353800" cy="52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Приборное оснащение лаборатории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7878"/>
            <a:ext cx="3100632" cy="2260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824" y="4597876"/>
            <a:ext cx="3111176" cy="22601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28" y="526212"/>
            <a:ext cx="6084469" cy="4071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857" y="4597878"/>
            <a:ext cx="3100631" cy="22601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488" y="4597878"/>
            <a:ext cx="2973209" cy="22601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841" y="526212"/>
            <a:ext cx="6118159" cy="407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382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Оснащение лаборатории, вспомогательное оборудование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316" y="3354545"/>
            <a:ext cx="3046946" cy="2210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8247"/>
            <a:ext cx="2752493" cy="4326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439" y="1255053"/>
            <a:ext cx="3037822" cy="2099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493" y="1238247"/>
            <a:ext cx="3059587" cy="4326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262" y="1238246"/>
            <a:ext cx="3354738" cy="43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9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Оснащение </a:t>
            </a:r>
            <a:r>
              <a:rPr lang="ru-RU" dirty="0" smtClean="0"/>
              <a:t>гистологической </a:t>
            </a:r>
            <a:r>
              <a:rPr lang="ru-RU" dirty="0"/>
              <a:t>лаборатории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27" y="3544727"/>
            <a:ext cx="4372811" cy="2910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221298"/>
            <a:ext cx="4940326" cy="3232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846"/>
            <a:ext cx="3829502" cy="25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503" y="664846"/>
            <a:ext cx="4327361" cy="28798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004" y="656948"/>
            <a:ext cx="4532996" cy="30167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554" y="3673680"/>
            <a:ext cx="2881446" cy="2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062" y="1"/>
            <a:ext cx="8003875" cy="586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Лаборатория клеточных культур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362" y="3347050"/>
            <a:ext cx="2359122" cy="157000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238" y="3347049"/>
            <a:ext cx="2359124" cy="1570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945" y="3347362"/>
            <a:ext cx="2358652" cy="1569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11" y="647612"/>
            <a:ext cx="4067890" cy="2699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87" y="647612"/>
            <a:ext cx="4056223" cy="26994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47612"/>
            <a:ext cx="4067888" cy="2699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84" y="3347049"/>
            <a:ext cx="2855516" cy="3510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050"/>
            <a:ext cx="2359122" cy="15700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917057"/>
            <a:ext cx="3248404" cy="19409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404" y="4916744"/>
            <a:ext cx="3081328" cy="1941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733" y="4916744"/>
            <a:ext cx="3006752" cy="1941255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360" y="3347051"/>
            <a:ext cx="2359122" cy="15700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85" y="647613"/>
            <a:ext cx="4056223" cy="26994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647613"/>
            <a:ext cx="4067888" cy="26994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482" y="3347050"/>
            <a:ext cx="2855516" cy="3510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731" y="4916745"/>
            <a:ext cx="3006752" cy="19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81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Экспериментальное производство фармацевтических субстанций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90" y="388189"/>
            <a:ext cx="9285181" cy="6179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7010" y="6488668"/>
            <a:ext cx="751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Реакторная установка для производства субстанций в чистом помещении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9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881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Экспериментальное производство фармацевтических субстанций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634280" y="1017984"/>
            <a:ext cx="3102286" cy="1842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008" y="3490475"/>
            <a:ext cx="4065495" cy="2702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90476"/>
            <a:ext cx="4061010" cy="2702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503" y="3490475"/>
            <a:ext cx="4065497" cy="2702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04078" y="907038"/>
            <a:ext cx="3102285" cy="2064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211" y="388190"/>
            <a:ext cx="4541585" cy="3102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00702" y="944967"/>
            <a:ext cx="3102285" cy="1988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9702" y="1019269"/>
            <a:ext cx="3099716" cy="184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0000" y="1145599"/>
            <a:ext cx="111110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ООО "БИОКОНСАЛТИНГ" </a:t>
            </a:r>
            <a:r>
              <a:rPr lang="ru-RU" sz="2600" dirty="0"/>
              <a:t>- независимая научно-исследовательская компания, объединяющая научный опыт и исследовательский потенциал ведущих медицинских и биологических институтов и организаций среднего Урала. Основным направлением научной деятельности нашей компании является разработка теоретических и методологических основ безопасности применения и </a:t>
            </a:r>
            <a:r>
              <a:rPr lang="ru-RU" sz="2600" dirty="0" smtClean="0"/>
              <a:t>исследования </a:t>
            </a:r>
            <a:r>
              <a:rPr lang="ru-RU" sz="2600" dirty="0"/>
              <a:t>эффективности медицинского использования индуцированных плюрипотентных стволовых клеток и клеточных технологий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Компания </a:t>
            </a:r>
            <a:r>
              <a:rPr lang="ru-RU" sz="2600" dirty="0"/>
              <a:t>Биоконсалтинг является аккредитованным центром коллективного пользования Технопарка "</a:t>
            </a:r>
            <a:r>
              <a:rPr lang="ru-RU" sz="2600" dirty="0" err="1"/>
              <a:t>Сколково</a:t>
            </a:r>
            <a:r>
              <a:rPr lang="ru-RU" sz="2600" dirty="0"/>
              <a:t>". Мы осуществляем полный цикл создания лекарственных средств на основе малых молекул, а именно проектирование, разработку, опытный и промышленный органический синтез, скрининг, доклинические и клинические исследования, создание регистрационного досье.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0000" y="0"/>
            <a:ext cx="61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О компании</a:t>
            </a:r>
            <a:endParaRPr lang="ru-RU" sz="4000" b="1" dirty="0">
              <a:latin typeface="+mj-lt"/>
            </a:endParaRPr>
          </a:p>
        </p:txBody>
      </p:sp>
      <p:pic>
        <p:nvPicPr>
          <p:cNvPr id="5" name="Picture 4" descr="http://www.bioconsulting.ru/uploads/f1/s/33/775/image/1130/13/medium_Simvol_Biokonsalti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12" y="108549"/>
            <a:ext cx="3122388" cy="6211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Наши </a:t>
            </a:r>
            <a:r>
              <a:rPr lang="ru-RU" b="1" dirty="0" smtClean="0"/>
              <a:t>услуги: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12" y="838200"/>
            <a:ext cx="11313887" cy="6019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Установление ЛД 50; </a:t>
            </a:r>
          </a:p>
          <a:p>
            <a:r>
              <a:rPr lang="ru-RU" dirty="0" smtClean="0"/>
              <a:t>Кумулятивный эффект;</a:t>
            </a:r>
          </a:p>
          <a:p>
            <a:r>
              <a:rPr lang="ru-RU" dirty="0" smtClean="0"/>
              <a:t>Исследования </a:t>
            </a:r>
            <a:r>
              <a:rPr lang="ru-RU" i="1" u="sng" dirty="0" err="1" smtClean="0"/>
              <a:t>in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silico</a:t>
            </a:r>
            <a:r>
              <a:rPr lang="ru-RU" i="1" dirty="0" smtClean="0"/>
              <a:t> </a:t>
            </a:r>
            <a:r>
              <a:rPr lang="ru-RU" dirty="0" smtClean="0"/>
              <a:t>профили </a:t>
            </a:r>
            <a:r>
              <a:rPr lang="ru-RU" dirty="0" err="1" smtClean="0"/>
              <a:t>аффиности</a:t>
            </a:r>
            <a:r>
              <a:rPr lang="ru-RU" dirty="0" smtClean="0"/>
              <a:t> малых молекул для 4790 белков.;</a:t>
            </a:r>
          </a:p>
          <a:p>
            <a:r>
              <a:rPr lang="ru-RU" dirty="0" smtClean="0"/>
              <a:t>Определение </a:t>
            </a:r>
            <a:r>
              <a:rPr lang="ru-RU" dirty="0" smtClean="0"/>
              <a:t>подострой, </a:t>
            </a:r>
            <a:r>
              <a:rPr lang="ru-RU" dirty="0" err="1" smtClean="0"/>
              <a:t>субхронической</a:t>
            </a:r>
            <a:r>
              <a:rPr lang="ru-RU" dirty="0" smtClean="0"/>
              <a:t> </a:t>
            </a:r>
            <a:r>
              <a:rPr lang="ru-RU" dirty="0"/>
              <a:t>или хронической </a:t>
            </a:r>
            <a:r>
              <a:rPr lang="ru-RU" dirty="0" smtClean="0"/>
              <a:t>токсичности;</a:t>
            </a:r>
          </a:p>
          <a:p>
            <a:r>
              <a:rPr lang="ru-RU" dirty="0" smtClean="0"/>
              <a:t>Определение </a:t>
            </a:r>
            <a:r>
              <a:rPr lang="ru-RU" dirty="0"/>
              <a:t>кожно-раздражающего действия и </a:t>
            </a:r>
            <a:r>
              <a:rPr lang="ru-RU" dirty="0" smtClean="0"/>
              <a:t>конъюнктивальной пробы; </a:t>
            </a:r>
            <a:endParaRPr lang="ru-RU" dirty="0" smtClean="0"/>
          </a:p>
          <a:p>
            <a:r>
              <a:rPr lang="ru-RU" dirty="0" smtClean="0"/>
              <a:t>Оценка </a:t>
            </a:r>
            <a:r>
              <a:rPr lang="ru-RU" dirty="0"/>
              <a:t>сенсибилизирующего действия </a:t>
            </a:r>
            <a:r>
              <a:rPr lang="en-US" dirty="0" smtClean="0"/>
              <a:t>in vivo </a:t>
            </a:r>
            <a:r>
              <a:rPr lang="ru-RU" dirty="0" smtClean="0"/>
              <a:t>и </a:t>
            </a:r>
            <a:r>
              <a:rPr lang="en-US" dirty="0" smtClean="0"/>
              <a:t>in vitro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Исследование </a:t>
            </a:r>
            <a:r>
              <a:rPr lang="ru-RU" dirty="0"/>
              <a:t>генеративной токсичности и </a:t>
            </a:r>
            <a:r>
              <a:rPr lang="ru-RU" dirty="0" err="1"/>
              <a:t>эмбриотоксического</a:t>
            </a:r>
            <a:r>
              <a:rPr lang="ru-RU" dirty="0"/>
              <a:t> </a:t>
            </a:r>
            <a:r>
              <a:rPr lang="ru-RU" dirty="0" smtClean="0"/>
              <a:t>действия;</a:t>
            </a:r>
            <a:endParaRPr lang="ru-RU" dirty="0" smtClean="0"/>
          </a:p>
          <a:p>
            <a:r>
              <a:rPr lang="ru-RU" dirty="0" smtClean="0"/>
              <a:t>Тератогенное </a:t>
            </a:r>
            <a:r>
              <a:rPr lang="ru-RU" dirty="0"/>
              <a:t>действие вещества на крысах, а также тест морфометрии </a:t>
            </a:r>
            <a:r>
              <a:rPr lang="ru-RU" dirty="0" smtClean="0"/>
              <a:t>крыла на </a:t>
            </a:r>
            <a:r>
              <a:rPr lang="en-US" i="1" dirty="0" smtClean="0"/>
              <a:t>Drosophila melanogaster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Исследование </a:t>
            </a:r>
            <a:r>
              <a:rPr lang="ru-RU" dirty="0"/>
              <a:t>пирогенного действия препарата на кроликах и </a:t>
            </a:r>
            <a:r>
              <a:rPr lang="en-US" dirty="0"/>
              <a:t>LAL</a:t>
            </a:r>
            <a:r>
              <a:rPr lang="ru-RU" dirty="0"/>
              <a:t> </a:t>
            </a:r>
            <a:r>
              <a:rPr lang="ru-RU" dirty="0" smtClean="0"/>
              <a:t>тест;</a:t>
            </a:r>
            <a:endParaRPr lang="ru-RU" dirty="0"/>
          </a:p>
          <a:p>
            <a:r>
              <a:rPr lang="ru-RU" dirty="0" err="1" smtClean="0"/>
              <a:t>Микроядерный</a:t>
            </a:r>
            <a:r>
              <a:rPr lang="ru-RU" dirty="0" smtClean="0"/>
              <a:t> </a:t>
            </a:r>
            <a:r>
              <a:rPr lang="ru-RU" dirty="0"/>
              <a:t>тест на ПХЭ красного костного мозга </a:t>
            </a:r>
            <a:r>
              <a:rPr lang="ru-RU" dirty="0" smtClean="0"/>
              <a:t>крыс;</a:t>
            </a:r>
            <a:endParaRPr lang="ru-RU" dirty="0"/>
          </a:p>
          <a:p>
            <a:r>
              <a:rPr lang="ru-RU" dirty="0" smtClean="0"/>
              <a:t>Проведение </a:t>
            </a:r>
            <a:r>
              <a:rPr lang="ru-RU" dirty="0"/>
              <a:t>теста </a:t>
            </a:r>
            <a:r>
              <a:rPr lang="ru-RU" dirty="0" err="1"/>
              <a:t>Эймса</a:t>
            </a:r>
            <a:r>
              <a:rPr lang="ru-RU" dirty="0"/>
              <a:t> на </a:t>
            </a:r>
            <a:r>
              <a:rPr lang="ru-RU" i="1" dirty="0" err="1"/>
              <a:t>Salmonella</a:t>
            </a:r>
            <a:r>
              <a:rPr lang="ru-RU" i="1" dirty="0"/>
              <a:t> </a:t>
            </a:r>
            <a:r>
              <a:rPr lang="ru-RU" i="1" dirty="0" err="1"/>
              <a:t>typhimurium</a:t>
            </a:r>
            <a:r>
              <a:rPr lang="ru-RU" dirty="0"/>
              <a:t> ТА97, ТА98 и ТА100 с метаболической активацией и </a:t>
            </a:r>
            <a:r>
              <a:rPr lang="ru-RU" dirty="0" smtClean="0"/>
              <a:t>без;</a:t>
            </a:r>
            <a:endParaRPr lang="ru-RU" dirty="0"/>
          </a:p>
          <a:p>
            <a:r>
              <a:rPr lang="ru-RU" dirty="0" smtClean="0"/>
              <a:t>Анализ </a:t>
            </a:r>
            <a:r>
              <a:rPr lang="ru-RU" dirty="0"/>
              <a:t>хромосомных аберраций на лимфоцитах костного </a:t>
            </a:r>
            <a:r>
              <a:rPr lang="ru-RU" dirty="0" smtClean="0"/>
              <a:t>мозга; </a:t>
            </a:r>
            <a:endParaRPr lang="ru-RU" dirty="0"/>
          </a:p>
          <a:p>
            <a:r>
              <a:rPr lang="ru-RU" dirty="0" smtClean="0"/>
              <a:t>Анализ </a:t>
            </a:r>
            <a:r>
              <a:rPr lang="ru-RU" dirty="0"/>
              <a:t>доминантных летальных мутаций на </a:t>
            </a:r>
            <a:r>
              <a:rPr lang="ru-RU" dirty="0" smtClean="0"/>
              <a:t>мышах; </a:t>
            </a:r>
            <a:endParaRPr lang="ru-RU" dirty="0"/>
          </a:p>
          <a:p>
            <a:r>
              <a:rPr lang="ru-RU" dirty="0" smtClean="0"/>
              <a:t>Анализ </a:t>
            </a:r>
            <a:r>
              <a:rPr lang="ru-RU" dirty="0"/>
              <a:t>рецессивных летальных мутаций на </a:t>
            </a:r>
            <a:r>
              <a:rPr lang="en-US" i="1" dirty="0"/>
              <a:t>Drosophila melanogaster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Исследования </a:t>
            </a:r>
            <a:r>
              <a:rPr lang="ru-RU" dirty="0" smtClean="0"/>
              <a:t>фармакокинетики </a:t>
            </a:r>
            <a:r>
              <a:rPr lang="ru-RU" dirty="0"/>
              <a:t>и определение целевых органов методом </a:t>
            </a:r>
            <a:r>
              <a:rPr lang="ru-RU" dirty="0" smtClean="0"/>
              <a:t>ВЭЖХ/МС/МС;</a:t>
            </a:r>
          </a:p>
          <a:p>
            <a:r>
              <a:rPr lang="ru-RU" dirty="0"/>
              <a:t>Исследование </a:t>
            </a:r>
            <a:r>
              <a:rPr lang="ru-RU" dirty="0" err="1"/>
              <a:t>иммунотоксического</a:t>
            </a:r>
            <a:r>
              <a:rPr lang="ru-RU" dirty="0"/>
              <a:t> </a:t>
            </a:r>
            <a:r>
              <a:rPr lang="ru-RU" dirty="0" smtClean="0"/>
              <a:t>действия;</a:t>
            </a:r>
            <a:endParaRPr lang="ru-RU" dirty="0"/>
          </a:p>
          <a:p>
            <a:r>
              <a:rPr lang="ru-RU" dirty="0" smtClean="0"/>
              <a:t>Исследование </a:t>
            </a:r>
            <a:r>
              <a:rPr lang="ru-RU" dirty="0"/>
              <a:t>бактерицидных, </a:t>
            </a:r>
            <a:r>
              <a:rPr lang="ru-RU" dirty="0" err="1"/>
              <a:t>фунгицидных</a:t>
            </a:r>
            <a:r>
              <a:rPr lang="ru-RU" dirty="0"/>
              <a:t> и антивирусных свойств веществ;</a:t>
            </a:r>
          </a:p>
          <a:p>
            <a:r>
              <a:rPr lang="ru-RU" dirty="0" smtClean="0"/>
              <a:t>Установление </a:t>
            </a:r>
            <a:r>
              <a:rPr lang="ru-RU" dirty="0"/>
              <a:t>эффективности субстанций и ГЛФ;</a:t>
            </a:r>
          </a:p>
          <a:p>
            <a:r>
              <a:rPr lang="ru-RU" dirty="0" smtClean="0"/>
              <a:t>Исследование </a:t>
            </a:r>
            <a:r>
              <a:rPr lang="ru-RU" dirty="0"/>
              <a:t>токсикологической </a:t>
            </a:r>
            <a:r>
              <a:rPr lang="ru-RU" dirty="0" smtClean="0"/>
              <a:t> и фармакокинетической биоэквивалентности </a:t>
            </a:r>
            <a:r>
              <a:rPr lang="ru-RU" dirty="0" err="1" smtClean="0"/>
              <a:t>дженериков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Клинические исследование лекарственных средств всех фаз;</a:t>
            </a:r>
            <a:endParaRPr lang="ru-RU" dirty="0"/>
          </a:p>
          <a:p>
            <a:r>
              <a:rPr lang="ru-RU" dirty="0" smtClean="0"/>
              <a:t>Регистрация </a:t>
            </a:r>
            <a:r>
              <a:rPr lang="ru-RU" dirty="0"/>
              <a:t>ЛС. Подготовка документации. Сбор и подача регистрационного досье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http://www.bioconsulting.ru/uploads/f1/s/33/775/image/1130/13/medium_Simvol_Biokonsalti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112" y="0"/>
            <a:ext cx="11313887" cy="10696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Услуги для фармацевтических и производственных компаний: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112" y="1069676"/>
            <a:ext cx="11313887" cy="5788324"/>
          </a:xfrm>
        </p:spPr>
        <p:txBody>
          <a:bodyPr>
            <a:normAutofit/>
          </a:bodyPr>
          <a:lstStyle/>
          <a:p>
            <a:r>
              <a:rPr lang="ru-RU" dirty="0" smtClean="0"/>
              <a:t>Регистрация </a:t>
            </a:r>
            <a:r>
              <a:rPr lang="ru-RU" dirty="0"/>
              <a:t>лекарственных </a:t>
            </a:r>
            <a:r>
              <a:rPr lang="ru-RU" dirty="0" smtClean="0"/>
              <a:t>средств;</a:t>
            </a:r>
            <a:endParaRPr lang="ru-RU" dirty="0"/>
          </a:p>
          <a:p>
            <a:r>
              <a:rPr lang="ru-RU" dirty="0" smtClean="0"/>
              <a:t>Наша </a:t>
            </a:r>
            <a:r>
              <a:rPr lang="ru-RU" dirty="0"/>
              <a:t>компания предлагает услуги по химическому анализу и установлению структурной формулы органических соединений, в том числе лекарственных средств. Проведение анализов на ВЭЖХ МС/МС, определение брутто-формулы, </a:t>
            </a:r>
            <a:r>
              <a:rPr lang="ru-RU" dirty="0" err="1"/>
              <a:t>препаративная</a:t>
            </a:r>
            <a:r>
              <a:rPr lang="ru-RU" dirty="0"/>
              <a:t> хроматография, ЯМР, ИК спектроскопия, выращивание кристаллов из чистого вещества и определение его структурной </a:t>
            </a:r>
            <a:r>
              <a:rPr lang="ru-RU" dirty="0" smtClean="0"/>
              <a:t>формулы;</a:t>
            </a:r>
            <a:endParaRPr lang="ru-RU" dirty="0"/>
          </a:p>
          <a:p>
            <a:r>
              <a:rPr lang="ru-RU" dirty="0" smtClean="0"/>
              <a:t>Разработка </a:t>
            </a:r>
            <a:r>
              <a:rPr lang="ru-RU" dirty="0"/>
              <a:t>технологий лабораторного и промышленного органического синтеза, синтез субстанций, разработка и </a:t>
            </a:r>
            <a:r>
              <a:rPr lang="ru-RU" dirty="0" smtClean="0"/>
              <a:t>валидация </a:t>
            </a:r>
            <a:r>
              <a:rPr lang="ru-RU" dirty="0"/>
              <a:t>методов производственного контроля, установление срока годности, производственный контроль, выпуск опытных и серийных партий субстанций и ГЛФ;</a:t>
            </a:r>
          </a:p>
          <a:p>
            <a:r>
              <a:rPr lang="ru-RU" dirty="0" smtClean="0"/>
              <a:t>Сертификация </a:t>
            </a:r>
            <a:r>
              <a:rPr lang="ru-RU" dirty="0"/>
              <a:t>лабораторий и производств на соответствие </a:t>
            </a:r>
            <a:r>
              <a:rPr lang="en-US" dirty="0"/>
              <a:t>GLP</a:t>
            </a:r>
            <a:r>
              <a:rPr lang="ru-RU" dirty="0"/>
              <a:t> и </a:t>
            </a:r>
            <a:r>
              <a:rPr lang="en-US" dirty="0"/>
              <a:t>GMP</a:t>
            </a:r>
            <a:r>
              <a:rPr lang="ru-RU" dirty="0"/>
              <a:t>.</a:t>
            </a:r>
          </a:p>
        </p:txBody>
      </p:sp>
      <p:pic>
        <p:nvPicPr>
          <p:cNvPr id="5" name="Picture 4" descr="http://www.bioconsulting.ru/uploads/f1/s/33/775/image/1130/13/medium_Simvol_Biokonsaltin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9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631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Виварий, помещения </a:t>
            </a:r>
            <a:r>
              <a:rPr lang="ru-RU" sz="2800" dirty="0" smtClean="0"/>
              <a:t>для </a:t>
            </a:r>
            <a:r>
              <a:rPr lang="ru-RU" sz="2800" dirty="0"/>
              <a:t>экспериментов с </a:t>
            </a:r>
            <a:r>
              <a:rPr lang="ru-RU" sz="2800" dirty="0" smtClean="0"/>
              <a:t>мышами и крысами, клетки </a:t>
            </a:r>
            <a:r>
              <a:rPr lang="ru-RU" sz="2800" dirty="0"/>
              <a:t>для содержания и размножения лабораторных крыс и мышей, операционная с ламинарным боксом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16319"/>
            <a:ext cx="4113219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59518"/>
            <a:ext cx="4113226" cy="2898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220" y="1216319"/>
            <a:ext cx="5676181" cy="5641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834" y="1216319"/>
            <a:ext cx="3298166" cy="56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97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Виварий, соответствующий Правилам </a:t>
            </a:r>
            <a:r>
              <a:rPr lang="en-US" sz="2400" dirty="0" smtClean="0"/>
              <a:t>GLP</a:t>
            </a:r>
            <a:r>
              <a:rPr lang="ru-RU" sz="2400" dirty="0" smtClean="0"/>
              <a:t> , помещения и оборудование для экспериментов лабораторными животными</a:t>
            </a:r>
            <a:endParaRPr lang="ru-RU" sz="24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83" y="3327962"/>
            <a:ext cx="4954318" cy="353003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7964"/>
            <a:ext cx="1939034" cy="35300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730"/>
            <a:ext cx="4054415" cy="2698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701" y="3327542"/>
            <a:ext cx="5304298" cy="35300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415" y="629311"/>
            <a:ext cx="4054415" cy="2698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829" y="629311"/>
            <a:ext cx="4083169" cy="27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Виварий, соответствующий Правилам </a:t>
            </a:r>
            <a:r>
              <a:rPr lang="en-US" dirty="0"/>
              <a:t>GLP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668" y="628882"/>
            <a:ext cx="3986841" cy="26138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509" y="629725"/>
            <a:ext cx="4133489" cy="26138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29722"/>
            <a:ext cx="4071667" cy="26121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56" y="3237057"/>
            <a:ext cx="2409757" cy="362094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6931"/>
            <a:ext cx="2634043" cy="362106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15" y="3245781"/>
            <a:ext cx="2403951" cy="36122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426" y="3241843"/>
            <a:ext cx="2406572" cy="36161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585" y="3245405"/>
            <a:ext cx="2404202" cy="36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Виварий, соответствующий Правилам </a:t>
            </a:r>
            <a:r>
              <a:rPr lang="en-US" dirty="0"/>
              <a:t>GLP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678" y="2198431"/>
            <a:ext cx="2384208" cy="1580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550" y="627119"/>
            <a:ext cx="2370335" cy="15774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678" y="5268687"/>
            <a:ext cx="2384208" cy="15867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9743"/>
            <a:ext cx="4636550" cy="30856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678" y="3779254"/>
            <a:ext cx="2384207" cy="15867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885" y="3767133"/>
            <a:ext cx="5185115" cy="309053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885" y="627119"/>
            <a:ext cx="5185115" cy="3130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7120"/>
            <a:ext cx="4636549" cy="31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9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Виварий, соответствующий Правилам </a:t>
            </a:r>
            <a:r>
              <a:rPr lang="en-US" dirty="0"/>
              <a:t>GLP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729"/>
            <a:ext cx="3942272" cy="2623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271" y="629728"/>
            <a:ext cx="4307453" cy="2623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253331"/>
            <a:ext cx="2855343" cy="3603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42" y="3253331"/>
            <a:ext cx="3585538" cy="360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723" y="629728"/>
            <a:ext cx="3942271" cy="262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880" y="3253328"/>
            <a:ext cx="5751114" cy="36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391</Words>
  <Application>Microsoft Office PowerPoint</Application>
  <PresentationFormat>Широкоэкранный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Наши услуги:</vt:lpstr>
      <vt:lpstr>Услуги для фармацевтических и производственных компаний:</vt:lpstr>
      <vt:lpstr>Виварий, помещения для экспериментов с мышами и крысами, клетки для содержания и размножения лабораторных крыс и мышей, операционная с ламинарным боксом</vt:lpstr>
      <vt:lpstr>Виварий, соответствующий Правилам GLP , помещения и оборудование для экспериментов лабораторными животными</vt:lpstr>
      <vt:lpstr>Виварий, соответствующий Правилам GLP</vt:lpstr>
      <vt:lpstr>Виварий, соответствующий Правилам GLP</vt:lpstr>
      <vt:lpstr>Виварий, соответствующий Правилам GLP</vt:lpstr>
      <vt:lpstr>Лаборатория вивария GLP</vt:lpstr>
      <vt:lpstr>IVC система для экспериментов на мышиных и крысиных моделях ксенографтов</vt:lpstr>
      <vt:lpstr>Приборное оснащение лаборатории</vt:lpstr>
      <vt:lpstr>Приборное оснащение лаборатории</vt:lpstr>
      <vt:lpstr>Приборное оснащение лаборатории</vt:lpstr>
      <vt:lpstr>Оснащение лаборатории, вспомогательное оборудование</vt:lpstr>
      <vt:lpstr>Оснащение гистологической лаборатории</vt:lpstr>
      <vt:lpstr>Лаборатория клеточных культур</vt:lpstr>
      <vt:lpstr>Экспериментальное производство фармацевтических субстанций</vt:lpstr>
      <vt:lpstr>Экспериментальное производство фармацевтических субстанций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«Биоконсалтинг»</dc:title>
  <dc:creator>Evgen</dc:creator>
  <cp:lastModifiedBy>Evgen</cp:lastModifiedBy>
  <cp:revision>97</cp:revision>
  <dcterms:created xsi:type="dcterms:W3CDTF">2015-03-27T06:58:33Z</dcterms:created>
  <dcterms:modified xsi:type="dcterms:W3CDTF">2015-04-21T06:37:01Z</dcterms:modified>
</cp:coreProperties>
</file>